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0" r:id="rId3"/>
    <p:sldId id="258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8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4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5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5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7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9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8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1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0446AEBA-7AF5-3C25-0E66-52C52120BA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4E054-7E1E-C609-5A84-BCBD82F54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69" y="978408"/>
            <a:ext cx="7220118" cy="2450592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sz="5400" dirty="0">
                <a:solidFill>
                  <a:srgbClr val="FFFFFF"/>
                </a:solidFill>
              </a:rPr>
              <a:t>Modelo Predictivo para las Acciones de las empresas del S&amp;P 500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EF523-7D3E-F648-17E7-AA00B70B8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Gabriela Zumarraga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74082-E747-CF47-033C-BB3F387289A0}"/>
              </a:ext>
            </a:extLst>
          </p:cNvPr>
          <p:cNvSpPr/>
          <p:nvPr/>
        </p:nvSpPr>
        <p:spPr>
          <a:xfrm>
            <a:off x="4473677" y="508090"/>
            <a:ext cx="3303639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72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D154E9-AEB9-4113-8BDC-CEC447FD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omputer screen with a graph on it&#10;&#10;AI-generated content may be incorrect.">
            <a:extLst>
              <a:ext uri="{FF2B5EF4-FFF2-40B4-BE49-F238E27FC236}">
                <a16:creationId xmlns:a16="http://schemas.microsoft.com/office/drawing/2014/main" id="{8B0B12CA-BA32-99B4-BDFE-0B0EC437E4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9CA9F-E546-F6F2-737D-07B663CC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Modeling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16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24798-51A8-7E82-32BD-657E2C5E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C186-BB08-7267-0220-C980D4793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Modelos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6B4BA-9457-4E28-0027-84EDE8D7752D}"/>
              </a:ext>
            </a:extLst>
          </p:cNvPr>
          <p:cNvSpPr txBox="1"/>
          <p:nvPr/>
        </p:nvSpPr>
        <p:spPr>
          <a:xfrm>
            <a:off x="521208" y="2111829"/>
            <a:ext cx="4268506" cy="32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8A82A-AAAB-724B-2B40-3599E367F67B}"/>
              </a:ext>
            </a:extLst>
          </p:cNvPr>
          <p:cNvSpPr txBox="1"/>
          <p:nvPr/>
        </p:nvSpPr>
        <p:spPr>
          <a:xfrm>
            <a:off x="796513" y="2017056"/>
            <a:ext cx="35591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Problema de clasificación</a:t>
            </a:r>
          </a:p>
          <a:p>
            <a:pPr marL="285750" indent="-285750" algn="just">
              <a:buFontTx/>
              <a:buChar char="-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LogisticRegression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DecisionTreeClassifier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RandomForestClassifier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VotingClassifier</a:t>
            </a:r>
            <a:endParaRPr lang="es-ES" dirty="0"/>
          </a:p>
          <a:p>
            <a:pPr marL="285750" indent="-285750" algn="just">
              <a:buFontTx/>
              <a:buChar char="-"/>
            </a:pP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b="1" dirty="0"/>
              <a:t>Métricas  </a:t>
            </a:r>
          </a:p>
          <a:p>
            <a:pPr algn="just"/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Precision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Recall</a:t>
            </a:r>
            <a:r>
              <a:rPr lang="es-E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F1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B8156C-00E1-0805-2A4F-2FDCF592F5DB}"/>
              </a:ext>
            </a:extLst>
          </p:cNvPr>
          <p:cNvCxnSpPr/>
          <p:nvPr/>
        </p:nvCxnSpPr>
        <p:spPr>
          <a:xfrm>
            <a:off x="4355692" y="2979174"/>
            <a:ext cx="1966451" cy="0"/>
          </a:xfrm>
          <a:prstGeom prst="straightConnector1">
            <a:avLst/>
          </a:prstGeom>
          <a:ln w="88900">
            <a:headEnd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B03E21-4574-71BD-5DFE-E325FF4553D2}"/>
              </a:ext>
            </a:extLst>
          </p:cNvPr>
          <p:cNvSpPr txBox="1"/>
          <p:nvPr/>
        </p:nvSpPr>
        <p:spPr>
          <a:xfrm>
            <a:off x="7030064" y="4498710"/>
            <a:ext cx="42277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Minimizar falsos positivos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Evaluar cuántos de los casos predichos como positivos son realmente positivos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89820-191D-221C-3B2C-FD0C0607E176}"/>
              </a:ext>
            </a:extLst>
          </p:cNvPr>
          <p:cNvSpPr txBox="1"/>
          <p:nvPr/>
        </p:nvSpPr>
        <p:spPr>
          <a:xfrm>
            <a:off x="6907160" y="2251029"/>
            <a:ext cx="42277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Iteración entre los modelos y diferentes parámetros.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considero el mejor modelo el que tiene mejor precisión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8999E-8BB7-2F4E-772A-102EE9911069}"/>
              </a:ext>
            </a:extLst>
          </p:cNvPr>
          <p:cNvCxnSpPr/>
          <p:nvPr/>
        </p:nvCxnSpPr>
        <p:spPr>
          <a:xfrm>
            <a:off x="4355692" y="5115232"/>
            <a:ext cx="1966451" cy="0"/>
          </a:xfrm>
          <a:prstGeom prst="straightConnector1">
            <a:avLst/>
          </a:prstGeom>
          <a:ln w="88900">
            <a:headEnd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57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148D2-80A9-A2F9-A2AB-25FED07D1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26E2-85B2-D82F-A87F-7B4BD9B9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BFAA3-1569-E9A0-66A2-8006D70AA660}"/>
              </a:ext>
            </a:extLst>
          </p:cNvPr>
          <p:cNvSpPr txBox="1"/>
          <p:nvPr/>
        </p:nvSpPr>
        <p:spPr>
          <a:xfrm>
            <a:off x="454840" y="1890401"/>
            <a:ext cx="575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Mejor modelo: </a:t>
            </a:r>
            <a:r>
              <a:rPr lang="es-ES" b="1" dirty="0" err="1"/>
              <a:t>Regresion</a:t>
            </a:r>
            <a:r>
              <a:rPr lang="es-ES" b="1" dirty="0"/>
              <a:t> </a:t>
            </a:r>
            <a:r>
              <a:rPr lang="es-ES" b="1" dirty="0" err="1"/>
              <a:t>Logistica</a:t>
            </a:r>
            <a:r>
              <a:rPr lang="es-ES" b="1" dirty="0"/>
              <a:t> y </a:t>
            </a:r>
            <a:r>
              <a:rPr lang="es-ES" b="1" dirty="0" err="1"/>
              <a:t>Random</a:t>
            </a:r>
            <a:r>
              <a:rPr lang="es-ES" b="1" dirty="0"/>
              <a:t> Forest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F6666-0AA3-E1AA-71A2-B59AD9685479}"/>
              </a:ext>
            </a:extLst>
          </p:cNvPr>
          <p:cNvSpPr txBox="1"/>
          <p:nvPr/>
        </p:nvSpPr>
        <p:spPr>
          <a:xfrm>
            <a:off x="6656439" y="1788663"/>
            <a:ext cx="50143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 err="1"/>
              <a:t>Precision</a:t>
            </a:r>
            <a:r>
              <a:rPr lang="es-ES" b="1" dirty="0"/>
              <a:t> esperada </a:t>
            </a:r>
            <a:r>
              <a:rPr lang="en-US" b="1" dirty="0"/>
              <a:t>– 70%</a:t>
            </a:r>
            <a:endParaRPr lang="es-ES" b="1" dirty="0"/>
          </a:p>
          <a:p>
            <a:pPr algn="just"/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obtuvo una precisión de 54%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modelo logra predecir un 54% de acciones que suben. De ese porcentaje solo el 57% es acertado.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CFC52-86C6-81CD-6E81-437269E6E1D6}"/>
              </a:ext>
            </a:extLst>
          </p:cNvPr>
          <p:cNvSpPr txBox="1"/>
          <p:nvPr/>
        </p:nvSpPr>
        <p:spPr>
          <a:xfrm>
            <a:off x="6646606" y="4329270"/>
            <a:ext cx="50241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Beneficios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Incremento en rendimiento del portafolio.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Reducción de pérdidas al evitar decisiones basadas en predicciones incorrectas.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Maximización de oportunidades al identificar con mayor certeza las acciones que suben.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4BD91-7CD3-F1D5-BC3D-919413D19BCC}"/>
              </a:ext>
            </a:extLst>
          </p:cNvPr>
          <p:cNvSpPr txBox="1"/>
          <p:nvPr/>
        </p:nvSpPr>
        <p:spPr>
          <a:xfrm>
            <a:off x="511375" y="4329270"/>
            <a:ext cx="50241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Costo del error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¿Qué costo tiene actuar pensando que una acción subirá cuando en realidad baja? (Compra equivocada, pérdida de capital).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¿Qué implica perder la oportunidad de invertir cuando la acción realmente sube? (Costos de oportunidad).</a:t>
            </a:r>
            <a:r>
              <a:rPr lang="es-ES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541EA-8FC8-9338-DDAE-E5A70CF0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8" y="2757066"/>
            <a:ext cx="2933808" cy="1186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A7B59-1E43-AF2E-A05E-15213EA4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41" y="2757066"/>
            <a:ext cx="2542440" cy="1186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9C696-810E-D479-9D8F-98BEE93BA618}"/>
              </a:ext>
            </a:extLst>
          </p:cNvPr>
          <p:cNvSpPr txBox="1"/>
          <p:nvPr/>
        </p:nvSpPr>
        <p:spPr>
          <a:xfrm>
            <a:off x="396917" y="2323733"/>
            <a:ext cx="293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/>
              <a:t>Lag</a:t>
            </a:r>
            <a:r>
              <a:rPr lang="es-ES" dirty="0"/>
              <a:t> 20 </a:t>
            </a:r>
            <a:r>
              <a:rPr lang="es-ES" dirty="0" err="1"/>
              <a:t>dias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E302D-B370-7B38-4DC9-95851179D0F3}"/>
              </a:ext>
            </a:extLst>
          </p:cNvPr>
          <p:cNvSpPr txBox="1"/>
          <p:nvPr/>
        </p:nvSpPr>
        <p:spPr>
          <a:xfrm>
            <a:off x="3407802" y="2275645"/>
            <a:ext cx="279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/>
              <a:t>Lag</a:t>
            </a:r>
            <a:r>
              <a:rPr lang="es-ES" dirty="0"/>
              <a:t> 10 </a:t>
            </a:r>
            <a:r>
              <a:rPr lang="es-ES" dirty="0" err="1"/>
              <a:t>dias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78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95E81-2915-9CD4-B75E-748A46EE1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DF54-FCCC-25CA-A0E5-5E4A6D2A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Proximos</a:t>
            </a:r>
            <a:r>
              <a:rPr lang="en-US" dirty="0"/>
              <a:t> pasos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3372B-F9DD-4160-2E13-3C293EBB6DCC}"/>
              </a:ext>
            </a:extLst>
          </p:cNvPr>
          <p:cNvSpPr txBox="1"/>
          <p:nvPr/>
        </p:nvSpPr>
        <p:spPr>
          <a:xfrm>
            <a:off x="521208" y="2111829"/>
            <a:ext cx="4268506" cy="32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E6AA2-46D9-BE9F-FF93-79F9CE9A0B06}"/>
              </a:ext>
            </a:extLst>
          </p:cNvPr>
          <p:cNvSpPr txBox="1"/>
          <p:nvPr/>
        </p:nvSpPr>
        <p:spPr>
          <a:xfrm>
            <a:off x="521208" y="1776166"/>
            <a:ext cx="111495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tunear mejor los modelos para encontrar una mejor precisión o considerar otros modelos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tendencias de mas largo plazo (no solo un día) para tomar decisiones</a:t>
            </a:r>
          </a:p>
          <a:p>
            <a:pPr algn="just"/>
            <a:endParaRPr lang="es-ES" dirty="0"/>
          </a:p>
          <a:p>
            <a:pPr algn="just"/>
            <a:r>
              <a:rPr lang="es-ES" b="1" dirty="0" err="1"/>
              <a:t>Dspliegue</a:t>
            </a:r>
            <a:endParaRPr lang="es-ES" b="1" dirty="0"/>
          </a:p>
          <a:p>
            <a:pPr algn="just"/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Contenerizar</a:t>
            </a:r>
            <a:r>
              <a:rPr lang="es-ES" dirty="0"/>
              <a:t> el modelo</a:t>
            </a:r>
            <a:r>
              <a:rPr lang="es-ES" b="1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Arquitectura de microservicios y </a:t>
            </a:r>
            <a:r>
              <a:rPr lang="es-ES" dirty="0" err="1"/>
              <a:t>diponibilizar</a:t>
            </a:r>
            <a:r>
              <a:rPr lang="es-ES" dirty="0"/>
              <a:t> una 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Entorno de producción en la nube (AWS, Azure o Google Cloud)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costos de infraestructura en los diferentes proveedores y tiempo de desarrollo</a:t>
            </a:r>
          </a:p>
          <a:p>
            <a:pPr algn="just"/>
            <a:endParaRPr lang="es-ES" b="1" dirty="0"/>
          </a:p>
          <a:p>
            <a:pPr algn="just"/>
            <a:r>
              <a:rPr lang="es-ES" b="1" dirty="0"/>
              <a:t>Limitaciones y riesgos</a:t>
            </a:r>
          </a:p>
          <a:p>
            <a:pPr algn="just"/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Infraestructura para procesamiento para manejar variables </a:t>
            </a:r>
            <a:r>
              <a:rPr lang="es-ES" dirty="0" err="1"/>
              <a:t>lag</a:t>
            </a:r>
            <a:r>
              <a:rPr lang="es-ES" dirty="0"/>
              <a:t> y ejecutar evaluaciones o entrenamiento de modelos mas complejos.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un </a:t>
            </a:r>
            <a:r>
              <a:rPr lang="es-ES" dirty="0" err="1"/>
              <a:t>dataset</a:t>
            </a:r>
            <a:r>
              <a:rPr lang="es-ES" dirty="0"/>
              <a:t> mas fiable para evitar imputar valores cercanos si el porcentaje de valores nulos es grande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Considerar la precisión del modelo </a:t>
            </a:r>
          </a:p>
        </p:txBody>
      </p:sp>
    </p:spTree>
    <p:extLst>
      <p:ext uri="{BB962C8B-B14F-4D97-AF65-F5344CB8AC3E}">
        <p14:creationId xmlns:p14="http://schemas.microsoft.com/office/powerpoint/2010/main" val="312047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E6E9A-3831-726D-9B70-90916298F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FB20D39-958F-DCE7-ABC3-90AB70CA2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232230B-D3C4-05B0-20BD-31F8DB21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D29176B0-0225-9993-F3E1-BA9271D4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C645-0AAD-5A77-99CE-0CDB58F2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39B3565-216C-A87A-79D7-436CC4DD8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B870DA4-B881-ABAF-F2DA-8582DDAA4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2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Businessmen shaking hands">
            <a:extLst>
              <a:ext uri="{FF2B5EF4-FFF2-40B4-BE49-F238E27FC236}">
                <a16:creationId xmlns:a16="http://schemas.microsoft.com/office/drawing/2014/main" id="{2302D334-0D8C-AB22-3B7F-946D3F4A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8" b="7672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DC918-F932-64A9-16AA-5BC80B7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290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Business Understanding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07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0F5F-0F8B-91D5-9372-9AEBBBC3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Contexto</a:t>
            </a:r>
            <a:endParaRPr lang="en-US" dirty="0"/>
          </a:p>
        </p:txBody>
      </p:sp>
      <p:pic>
        <p:nvPicPr>
          <p:cNvPr id="7" name="Content Placeholder 6" descr="A low angle view of a tall building&#10;&#10;AI-generated content may be incorrect.">
            <a:extLst>
              <a:ext uri="{FF2B5EF4-FFF2-40B4-BE49-F238E27FC236}">
                <a16:creationId xmlns:a16="http://schemas.microsoft.com/office/drawing/2014/main" id="{CF3CA561-F604-014F-7789-C5322EAE5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98" y="1812436"/>
            <a:ext cx="6242194" cy="41614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E09AF2-6C0E-BA4D-8CAB-975201EFB271}"/>
              </a:ext>
            </a:extLst>
          </p:cNvPr>
          <p:cNvSpPr txBox="1"/>
          <p:nvPr/>
        </p:nvSpPr>
        <p:spPr>
          <a:xfrm>
            <a:off x="521208" y="2111829"/>
            <a:ext cx="4268506" cy="32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4093B-370D-D018-B32C-03962A032364}"/>
              </a:ext>
            </a:extLst>
          </p:cNvPr>
          <p:cNvSpPr txBox="1"/>
          <p:nvPr/>
        </p:nvSpPr>
        <p:spPr>
          <a:xfrm>
            <a:off x="521208" y="1928566"/>
            <a:ext cx="44971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Índice del rendimiento de las 500 mayores empresas que cotizan en Estados Unidos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Indicador clave de la salud económica de USA. Abarca distintos tipos de industrias, como tecnología, atención médica, servicios financieros, bienes de consumo y energía, seleccionadas por su tamaño, liquidez y representatividad económica.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B5A09E-66AE-615C-3533-80C295876685}"/>
              </a:ext>
            </a:extLst>
          </p:cNvPr>
          <p:cNvSpPr/>
          <p:nvPr/>
        </p:nvSpPr>
        <p:spPr>
          <a:xfrm>
            <a:off x="-1137557" y="5829300"/>
            <a:ext cx="2057400" cy="2057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02F02-AA4C-C293-D5DE-5DD4B5646E8A}"/>
              </a:ext>
            </a:extLst>
          </p:cNvPr>
          <p:cNvSpPr txBox="1"/>
          <p:nvPr/>
        </p:nvSpPr>
        <p:spPr>
          <a:xfrm>
            <a:off x="521208" y="1959429"/>
            <a:ext cx="4399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S&amp;P 500 - Standard &amp; </a:t>
            </a:r>
            <a:r>
              <a:rPr lang="es-ES" b="1" dirty="0" err="1"/>
              <a:t>Poor’s</a:t>
            </a:r>
            <a:r>
              <a:rPr lang="es-ES" b="1" dirty="0"/>
              <a:t> 500</a:t>
            </a:r>
          </a:p>
        </p:txBody>
      </p:sp>
    </p:spTree>
    <p:extLst>
      <p:ext uri="{BB962C8B-B14F-4D97-AF65-F5344CB8AC3E}">
        <p14:creationId xmlns:p14="http://schemas.microsoft.com/office/powerpoint/2010/main" val="4067869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BEF6A-4A32-E099-57F3-02564C04DB1A}"/>
              </a:ext>
            </a:extLst>
          </p:cNvPr>
          <p:cNvSpPr/>
          <p:nvPr/>
        </p:nvSpPr>
        <p:spPr>
          <a:xfrm rot="10800000">
            <a:off x="0" y="0"/>
            <a:ext cx="12192000" cy="68579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5605-CEB0-6AFD-28C1-4B996326C6CD}"/>
              </a:ext>
            </a:extLst>
          </p:cNvPr>
          <p:cNvSpPr txBox="1">
            <a:spLocks/>
          </p:cNvSpPr>
          <p:nvPr/>
        </p:nvSpPr>
        <p:spPr>
          <a:xfrm>
            <a:off x="6467498" y="2895727"/>
            <a:ext cx="5044710" cy="35189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s-ES" sz="17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Tomar decisiones </a:t>
            </a:r>
            <a:r>
              <a:rPr lang="es-ES" sz="17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informadas sobre la compra o venta de acciones para mejorar sus rendimientos.</a:t>
            </a: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endParaRPr lang="es-ES" sz="17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s-ES" sz="17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Gestión de riesgos: </a:t>
            </a:r>
            <a:r>
              <a:rPr lang="es-ES" sz="17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identificar patrones que podrían reducir el riesgo asociado con las inversiones.</a:t>
            </a: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endParaRPr lang="es-ES" sz="17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s-ES" sz="17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Optimizar estrategias: </a:t>
            </a:r>
            <a:r>
              <a:rPr lang="es-ES" sz="17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Facilita la creación de estrategias de trading automatizadas basadas en predicciones de movimientos del mercado.</a:t>
            </a:r>
            <a:endParaRPr lang="en-US" sz="17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623BE-6790-B9B4-714E-3AB6A7DB65CD}"/>
              </a:ext>
            </a:extLst>
          </p:cNvPr>
          <p:cNvSpPr txBox="1"/>
          <p:nvPr/>
        </p:nvSpPr>
        <p:spPr>
          <a:xfrm>
            <a:off x="679794" y="2928287"/>
            <a:ext cx="5044710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s-ES" sz="18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Identificar patrones relevantes en los precios que puedan ayudar a entender mejor el comportamiento de los precios de las acciones en el mercado</a:t>
            </a:r>
            <a:r>
              <a:rPr lang="es-ES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para anticipar movimientos futuros.</a:t>
            </a:r>
            <a:endParaRPr lang="en-US" sz="18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5A5031-4091-50BB-4F72-81894F406356}"/>
              </a:ext>
            </a:extLst>
          </p:cNvPr>
          <p:cNvSpPr/>
          <p:nvPr/>
        </p:nvSpPr>
        <p:spPr>
          <a:xfrm>
            <a:off x="-801729" y="5092171"/>
            <a:ext cx="3154403" cy="315440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38C755-00E4-637C-5BCB-40BAB82E8822}"/>
              </a:ext>
            </a:extLst>
          </p:cNvPr>
          <p:cNvSpPr/>
          <p:nvPr/>
        </p:nvSpPr>
        <p:spPr>
          <a:xfrm>
            <a:off x="10302480" y="-1291139"/>
            <a:ext cx="2599866" cy="259986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586E93-9CF4-A37D-E399-2B99B539C414}"/>
              </a:ext>
            </a:extLst>
          </p:cNvPr>
          <p:cNvSpPr txBox="1">
            <a:spLocks/>
          </p:cNvSpPr>
          <p:nvPr/>
        </p:nvSpPr>
        <p:spPr>
          <a:xfrm>
            <a:off x="521208" y="1654628"/>
            <a:ext cx="5203296" cy="7977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OBJETIVO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D13AD6C-FE05-4627-2A38-30169FC1F2C7}"/>
              </a:ext>
            </a:extLst>
          </p:cNvPr>
          <p:cNvSpPr txBox="1">
            <a:spLocks/>
          </p:cNvSpPr>
          <p:nvPr/>
        </p:nvSpPr>
        <p:spPr>
          <a:xfrm>
            <a:off x="6303354" y="1654628"/>
            <a:ext cx="5203296" cy="7977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VISION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395B1-E228-8142-B1D6-0AFD5A7723A0}"/>
              </a:ext>
            </a:extLst>
          </p:cNvPr>
          <p:cNvSpPr/>
          <p:nvPr/>
        </p:nvSpPr>
        <p:spPr>
          <a:xfrm>
            <a:off x="679794" y="2452386"/>
            <a:ext cx="4943766" cy="1307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D65EEB-9765-BCFC-481B-E0C084A1A523}"/>
              </a:ext>
            </a:extLst>
          </p:cNvPr>
          <p:cNvSpPr/>
          <p:nvPr/>
        </p:nvSpPr>
        <p:spPr>
          <a:xfrm>
            <a:off x="6838770" y="2452386"/>
            <a:ext cx="4943766" cy="1307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2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7342-62BC-D934-F9A0-C5A221E0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665A3-CC6C-DAD2-B616-966A389B0177}"/>
              </a:ext>
            </a:extLst>
          </p:cNvPr>
          <p:cNvSpPr/>
          <p:nvPr/>
        </p:nvSpPr>
        <p:spPr>
          <a:xfrm rot="10800000">
            <a:off x="0" y="0"/>
            <a:ext cx="12192000" cy="68579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648B9-4128-DD7F-2F85-4E62133B990B}"/>
              </a:ext>
            </a:extLst>
          </p:cNvPr>
          <p:cNvSpPr txBox="1"/>
          <p:nvPr/>
        </p:nvSpPr>
        <p:spPr>
          <a:xfrm>
            <a:off x="2121097" y="2599865"/>
            <a:ext cx="7949806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00000"/>
              </a:lnSpc>
              <a:buFontTx/>
              <a:buChar char="-"/>
            </a:pP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EDA</a:t>
            </a: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endParaRPr lang="en-US" sz="18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Data Wran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gling</a:t>
            </a: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endParaRPr lang="en-US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r>
              <a:rPr lang="es-ES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s-ES" sz="18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robar diversos modelos predictivos para identificar cuál es el más adecuado para predecir si el precio de una acción del índice S&amp;P 500 subirá o bajará en un día. Esto se logrará mediante el análisis y evaluación de las métricas de rendimiento obtenidas de cada modelo, seleccionando finalmente el modelo con el mejor desempeño para resolver el problema planteado. </a:t>
            </a: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endParaRPr lang="en-US" sz="18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FACC3-E2B2-7647-49D9-7B25C12B1318}"/>
              </a:ext>
            </a:extLst>
          </p:cNvPr>
          <p:cNvSpPr/>
          <p:nvPr/>
        </p:nvSpPr>
        <p:spPr>
          <a:xfrm>
            <a:off x="-801729" y="5092171"/>
            <a:ext cx="3154403" cy="3154403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B72C68-D530-70D5-679E-371B33D3D7B5}"/>
              </a:ext>
            </a:extLst>
          </p:cNvPr>
          <p:cNvSpPr/>
          <p:nvPr/>
        </p:nvSpPr>
        <p:spPr>
          <a:xfrm>
            <a:off x="10302480" y="-1291139"/>
            <a:ext cx="2599866" cy="2599866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29E7A8F-985B-6D8B-DA8C-2A5C614663BF}"/>
              </a:ext>
            </a:extLst>
          </p:cNvPr>
          <p:cNvSpPr txBox="1">
            <a:spLocks/>
          </p:cNvSpPr>
          <p:nvPr/>
        </p:nvSpPr>
        <p:spPr>
          <a:xfrm>
            <a:off x="3494352" y="1555417"/>
            <a:ext cx="5203296" cy="7977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ALCANCE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94A9-A4A0-D25F-3A42-F6F1F1E9BBB7}"/>
              </a:ext>
            </a:extLst>
          </p:cNvPr>
          <p:cNvSpPr/>
          <p:nvPr/>
        </p:nvSpPr>
        <p:spPr>
          <a:xfrm>
            <a:off x="679794" y="2452386"/>
            <a:ext cx="4943766" cy="1307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30152-A9E5-3C10-3493-E3E6CB00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ata center interior">
            <a:extLst>
              <a:ext uri="{FF2B5EF4-FFF2-40B4-BE49-F238E27FC236}">
                <a16:creationId xmlns:a16="http://schemas.microsoft.com/office/drawing/2014/main" id="{FA88B4B2-56E1-DACD-B987-6E25DFDAA5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F423C-66B8-9288-48A9-3ADB3E8F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Data Understanding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59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84B8-E45C-D0F7-7FA2-4A8178EF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6401-79EF-E8EB-C327-01A8408A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6B503-0742-1C24-4E70-7FDB56959CF3}"/>
              </a:ext>
            </a:extLst>
          </p:cNvPr>
          <p:cNvSpPr/>
          <p:nvPr/>
        </p:nvSpPr>
        <p:spPr>
          <a:xfrm>
            <a:off x="1054159" y="4019667"/>
            <a:ext cx="4826568" cy="13866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cs typeface="Dubai Light" panose="020B0303030403030204" pitchFamily="34" charset="-78"/>
              </a:rPr>
              <a:t>S&amp;P 500 - Standard &amp; Poor’s 500</a:t>
            </a:r>
          </a:p>
          <a:p>
            <a:pPr algn="ctr"/>
            <a:r>
              <a:rPr lang="en-US" sz="2000" dirty="0">
                <a:cs typeface="Dubai Light" panose="020B0303030403030204" pitchFamily="34" charset="-78"/>
              </a:rPr>
              <a:t>(2010-2024)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60ACC9-C843-B39C-F8D6-AA0F827002A3}"/>
              </a:ext>
            </a:extLst>
          </p:cNvPr>
          <p:cNvGrpSpPr/>
          <p:nvPr/>
        </p:nvGrpSpPr>
        <p:grpSpPr>
          <a:xfrm>
            <a:off x="4237673" y="2295299"/>
            <a:ext cx="3940628" cy="1132113"/>
            <a:chOff x="3762769" y="5216507"/>
            <a:chExt cx="3940628" cy="11321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467ADD-8101-5B20-5812-70A5860A6EF3}"/>
                </a:ext>
              </a:extLst>
            </p:cNvPr>
            <p:cNvSpPr/>
            <p:nvPr/>
          </p:nvSpPr>
          <p:spPr>
            <a:xfrm>
              <a:off x="3762769" y="5216507"/>
              <a:ext cx="3940628" cy="113211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>
                <a:cs typeface="Dubai Light" panose="020B0303030403030204" pitchFamily="34" charset="-78"/>
              </a:endParaRPr>
            </a:p>
          </p:txBody>
        </p:sp>
        <p:pic>
          <p:nvPicPr>
            <p:cNvPr id="1028" name="Picture 4" descr="Penguins decision tree classifier | Roman Zydyk">
              <a:extLst>
                <a:ext uri="{FF2B5EF4-FFF2-40B4-BE49-F238E27FC236}">
                  <a16:creationId xmlns:a16="http://schemas.microsoft.com/office/drawing/2014/main" id="{00BEFF32-A1DA-79E5-DF63-456A13504A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2" b="9127"/>
            <a:stretch/>
          </p:blipFill>
          <p:spPr bwMode="auto">
            <a:xfrm>
              <a:off x="5035200" y="5216507"/>
              <a:ext cx="1395767" cy="11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9CEC646-662F-4915-A6FB-625571BE8149}"/>
              </a:ext>
            </a:extLst>
          </p:cNvPr>
          <p:cNvSpPr/>
          <p:nvPr/>
        </p:nvSpPr>
        <p:spPr>
          <a:xfrm>
            <a:off x="6737204" y="4019666"/>
            <a:ext cx="4826568" cy="13866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Precios históricos de acciones para las empresas que se encuentran en el índice S&amp;P 500. </a:t>
            </a:r>
          </a:p>
        </p:txBody>
      </p:sp>
    </p:spTree>
    <p:extLst>
      <p:ext uri="{BB962C8B-B14F-4D97-AF65-F5344CB8AC3E}">
        <p14:creationId xmlns:p14="http://schemas.microsoft.com/office/powerpoint/2010/main" val="418218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31F04-5D44-B76C-5714-1A60ED3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-up of documents and charts">
            <a:extLst>
              <a:ext uri="{FF2B5EF4-FFF2-40B4-BE49-F238E27FC236}">
                <a16:creationId xmlns:a16="http://schemas.microsoft.com/office/drawing/2014/main" id="{FE5148F7-8EF3-D3D3-C312-FAF22A0159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83457-84D3-BFE4-7F50-829D78BE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Data Preparation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49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3EEAB-88BB-527D-F518-F4709A8E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91D8-7761-59D0-682E-63EAFC277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97758"/>
          </a:xfrm>
        </p:spPr>
        <p:txBody>
          <a:bodyPr/>
          <a:lstStyle/>
          <a:p>
            <a:r>
              <a:rPr lang="en-US" dirty="0" err="1"/>
              <a:t>Normalizaci</a:t>
            </a:r>
            <a:r>
              <a:rPr lang="es-EC" dirty="0" err="1"/>
              <a:t>ó</a:t>
            </a:r>
            <a:r>
              <a:rPr lang="en-US" dirty="0"/>
              <a:t>n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895A6-6122-F84C-B902-A0B2AE8A7417}"/>
              </a:ext>
            </a:extLst>
          </p:cNvPr>
          <p:cNvSpPr txBox="1"/>
          <p:nvPr/>
        </p:nvSpPr>
        <p:spPr>
          <a:xfrm>
            <a:off x="521208" y="2111829"/>
            <a:ext cx="4268506" cy="323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3ADE3-05C1-3783-289A-0769C09CC9CC}"/>
              </a:ext>
            </a:extLst>
          </p:cNvPr>
          <p:cNvSpPr txBox="1"/>
          <p:nvPr/>
        </p:nvSpPr>
        <p:spPr>
          <a:xfrm>
            <a:off x="521208" y="1928566"/>
            <a:ext cx="664650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ES" sz="1600" b="1" dirty="0"/>
              <a:t>Duplicados:</a:t>
            </a:r>
            <a:r>
              <a:rPr lang="es-ES" sz="1600" dirty="0"/>
              <a:t> No se encontraron.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Valores Nulos: </a:t>
            </a:r>
            <a:r>
              <a:rPr lang="es-ES" sz="1600" dirty="0"/>
              <a:t>67.33% imputados con días cercanos.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Transformación:</a:t>
            </a:r>
            <a:r>
              <a:rPr lang="es-ES" sz="1600" dirty="0"/>
              <a:t> Ajuste de tipos de datos.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Columnas Eliminadas: </a:t>
            </a:r>
            <a:r>
              <a:rPr lang="es-ES" sz="1600" dirty="0"/>
              <a:t>Alta correlación y </a:t>
            </a:r>
            <a:r>
              <a:rPr lang="es-ES" sz="1600" dirty="0" err="1"/>
              <a:t>strings</a:t>
            </a:r>
            <a:r>
              <a:rPr lang="es-ES" sz="1600" dirty="0"/>
              <a:t> irrelevantes.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Variables Derivadas: </a:t>
            </a:r>
            <a:r>
              <a:rPr lang="es-ES" sz="1600" dirty="0"/>
              <a:t>Columna </a:t>
            </a:r>
            <a:r>
              <a:rPr lang="es-ES" sz="1600" dirty="0" err="1"/>
              <a:t>CambioOpenClose</a:t>
            </a:r>
            <a:r>
              <a:rPr lang="es-ES" sz="1600" dirty="0"/>
              <a:t> y Columna binaria que determina si sube o baja la </a:t>
            </a:r>
            <a:r>
              <a:rPr lang="es-ES" sz="1600" dirty="0" err="1"/>
              <a:t>accion</a:t>
            </a:r>
            <a:r>
              <a:rPr lang="es-ES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s-ES" sz="1600" b="1" dirty="0"/>
              <a:t>Variables </a:t>
            </a:r>
            <a:r>
              <a:rPr lang="es-ES" sz="1600" b="1" dirty="0" err="1"/>
              <a:t>Lag</a:t>
            </a:r>
            <a:r>
              <a:rPr lang="es-ES" sz="1600" b="1" dirty="0"/>
              <a:t>: </a:t>
            </a:r>
            <a:r>
              <a:rPr lang="es-ES" sz="1600" dirty="0"/>
              <a:t>5, 10 y 20 días.</a:t>
            </a:r>
          </a:p>
          <a:p>
            <a:pPr marL="285750" indent="-285750" algn="just">
              <a:buFontTx/>
              <a:buChar char="-"/>
            </a:pPr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b="1" dirty="0"/>
              <a:t>Limitaciones</a:t>
            </a:r>
          </a:p>
          <a:p>
            <a:pPr algn="just"/>
            <a:endParaRPr lang="es-ES" b="1" dirty="0"/>
          </a:p>
          <a:p>
            <a:pPr algn="just"/>
            <a:r>
              <a:rPr lang="es-ES" b="1" dirty="0"/>
              <a:t>- Variables </a:t>
            </a:r>
            <a:r>
              <a:rPr lang="es-ES" b="1" dirty="0" err="1"/>
              <a:t>lag</a:t>
            </a:r>
            <a:r>
              <a:rPr lang="es-ES" b="1" dirty="0"/>
              <a:t>: </a:t>
            </a:r>
            <a:r>
              <a:rPr lang="es-ES" dirty="0"/>
              <a:t>incremento en dimensionalidad puede limitar el probar varios modelos ya que requiere de mayor poder de procesamiento. </a:t>
            </a:r>
          </a:p>
          <a:p>
            <a:pPr algn="just"/>
            <a:endParaRPr lang="es-E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1B6504-BB2D-B858-DE31-F5AD523AC2DE}"/>
              </a:ext>
            </a:extLst>
          </p:cNvPr>
          <p:cNvSpPr/>
          <p:nvPr/>
        </p:nvSpPr>
        <p:spPr>
          <a:xfrm>
            <a:off x="-1137557" y="5829300"/>
            <a:ext cx="2057400" cy="2057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F35D0-175B-79DE-1AAA-DC15E389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594" y="822946"/>
            <a:ext cx="3605047" cy="3055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594FD-D69B-E6B9-8E4B-AA5E9717E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105" y="3974153"/>
            <a:ext cx="3234536" cy="2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025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635</Words>
  <Application>Microsoft Office PowerPoint</Application>
  <PresentationFormat>Widescreen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Bierstadt</vt:lpstr>
      <vt:lpstr>Calibri</vt:lpstr>
      <vt:lpstr>Dubai Light</vt:lpstr>
      <vt:lpstr>GestaltVTI</vt:lpstr>
      <vt:lpstr>Modelo Predictivo para las Acciones de las empresas del S&amp;P 500</vt:lpstr>
      <vt:lpstr>Business Understanding</vt:lpstr>
      <vt:lpstr>Contexto</vt:lpstr>
      <vt:lpstr>PowerPoint Presentation</vt:lpstr>
      <vt:lpstr>PowerPoint Presentation</vt:lpstr>
      <vt:lpstr>Data Understanding</vt:lpstr>
      <vt:lpstr>Fuente de datos</vt:lpstr>
      <vt:lpstr>Data Preparation</vt:lpstr>
      <vt:lpstr>Normalización de datos</vt:lpstr>
      <vt:lpstr>Modeling</vt:lpstr>
      <vt:lpstr>Modelos</vt:lpstr>
      <vt:lpstr>Resultados</vt:lpstr>
      <vt:lpstr>Proximos pasos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Gaby Zumárraga</dc:creator>
  <cp:lastModifiedBy>Gaby Zumárraga</cp:lastModifiedBy>
  <cp:revision>30</cp:revision>
  <dcterms:created xsi:type="dcterms:W3CDTF">2025-04-12T00:05:08Z</dcterms:created>
  <dcterms:modified xsi:type="dcterms:W3CDTF">2025-04-12T16:03:15Z</dcterms:modified>
</cp:coreProperties>
</file>